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283" r:id="rId5"/>
    <p:sldId id="319" r:id="rId6"/>
    <p:sldId id="320" r:id="rId7"/>
    <p:sldId id="259" r:id="rId8"/>
    <p:sldId id="298" r:id="rId9"/>
    <p:sldId id="306" r:id="rId10"/>
    <p:sldId id="314" r:id="rId11"/>
    <p:sldId id="315" r:id="rId12"/>
    <p:sldId id="316" r:id="rId13"/>
    <p:sldId id="317" r:id="rId14"/>
    <p:sldId id="260" r:id="rId15"/>
    <p:sldId id="313" r:id="rId16"/>
    <p:sldId id="318" r:id="rId17"/>
    <p:sldId id="32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BF2"/>
    <a:srgbClr val="3097E4"/>
    <a:srgbClr val="657D9A"/>
    <a:srgbClr val="5094CB"/>
    <a:srgbClr val="BAE0EC"/>
    <a:srgbClr val="9ED4E4"/>
    <a:srgbClr val="B5D3EE"/>
    <a:srgbClr val="64C1DE"/>
    <a:srgbClr val="0697D5"/>
    <a:srgbClr val="005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17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52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2022-09-28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svg"/><Relationship Id="rId7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svg"/><Relationship Id="rId7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809750" y="2235200"/>
            <a:ext cx="8572500" cy="23876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3560690" y="2967335"/>
            <a:ext cx="50706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spc="-300" dirty="0">
                <a:solidFill>
                  <a:schemeClr val="bg1">
                    <a:lumMod val="95000"/>
                  </a:schemeClr>
                </a:solidFill>
              </a:rPr>
              <a:t>Capstone Design</a:t>
            </a:r>
            <a:endParaRPr lang="ko-KR" altLang="en-US" sz="5000" spc="-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B04DEB-84F7-4679-BC14-512BA1BF05C6}"/>
              </a:ext>
            </a:extLst>
          </p:cNvPr>
          <p:cNvGrpSpPr/>
          <p:nvPr/>
        </p:nvGrpSpPr>
        <p:grpSpPr>
          <a:xfrm>
            <a:off x="1254470" y="3932352"/>
            <a:ext cx="1091565" cy="1380895"/>
            <a:chOff x="1019175" y="3631790"/>
            <a:chExt cx="1581150" cy="2000250"/>
          </a:xfrm>
        </p:grpSpPr>
        <p:grpSp>
          <p:nvGrpSpPr>
            <p:cNvPr id="22" name="그래픽 20" descr="빗방울">
              <a:extLst>
                <a:ext uri="{FF2B5EF4-FFF2-40B4-BE49-F238E27FC236}">
                  <a16:creationId xmlns:a16="http://schemas.microsoft.com/office/drawing/2014/main" id="{D25DD319-D9AA-405C-8205-23B13E0D3FEC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CB7A1DBD-9071-4B76-BF77-1CFE3663BAEC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20" descr="빗방울">
                <a:extLst>
                  <a:ext uri="{FF2B5EF4-FFF2-40B4-BE49-F238E27FC236}">
                    <a16:creationId xmlns:a16="http://schemas.microsoft.com/office/drawing/2014/main" id="{76A9598B-ACCC-4D69-B620-D0FB42DFF7E5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20" descr="빗방울">
                <a:extLst>
                  <a:ext uri="{FF2B5EF4-FFF2-40B4-BE49-F238E27FC236}">
                    <a16:creationId xmlns:a16="http://schemas.microsoft.com/office/drawing/2014/main" id="{8DB4F081-3B03-427D-ADF2-E60A3FC40F60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20" descr="빗방울">
              <a:extLst>
                <a:ext uri="{FF2B5EF4-FFF2-40B4-BE49-F238E27FC236}">
                  <a16:creationId xmlns:a16="http://schemas.microsoft.com/office/drawing/2014/main" id="{62D55B87-50C8-4978-8111-B8EEA01036F9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27" name="그래픽 20" descr="빗방울">
                <a:extLst>
                  <a:ext uri="{FF2B5EF4-FFF2-40B4-BE49-F238E27FC236}">
                    <a16:creationId xmlns:a16="http://schemas.microsoft.com/office/drawing/2014/main" id="{2290CBA6-C58E-4A35-A647-B35A000A011C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그래픽 20" descr="빗방울">
                <a:extLst>
                  <a:ext uri="{FF2B5EF4-FFF2-40B4-BE49-F238E27FC236}">
                    <a16:creationId xmlns:a16="http://schemas.microsoft.com/office/drawing/2014/main" id="{A8950C8D-F6FF-41FD-9F10-4181BE489E72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20" descr="빗방울">
              <a:extLst>
                <a:ext uri="{FF2B5EF4-FFF2-40B4-BE49-F238E27FC236}">
                  <a16:creationId xmlns:a16="http://schemas.microsoft.com/office/drawing/2014/main" id="{DAB3F0DE-7FB1-45FD-B724-001E1BD19CCE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30" name="그래픽 20" descr="빗방울">
                <a:extLst>
                  <a:ext uri="{FF2B5EF4-FFF2-40B4-BE49-F238E27FC236}">
                    <a16:creationId xmlns:a16="http://schemas.microsoft.com/office/drawing/2014/main" id="{A1BC87B5-B632-490E-AC5A-A5F2255AD3E7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20" descr="빗방울">
                <a:extLst>
                  <a:ext uri="{FF2B5EF4-FFF2-40B4-BE49-F238E27FC236}">
                    <a16:creationId xmlns:a16="http://schemas.microsoft.com/office/drawing/2014/main" id="{3D699C93-334E-41F4-A2ED-DFC752A14525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0" descr="빗방울">
                <a:extLst>
                  <a:ext uri="{FF2B5EF4-FFF2-40B4-BE49-F238E27FC236}">
                    <a16:creationId xmlns:a16="http://schemas.microsoft.com/office/drawing/2014/main" id="{724582AA-BC38-4ACF-A04E-DA0E971239B9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그래픽 20" descr="빗방울">
                <a:extLst>
                  <a:ext uri="{FF2B5EF4-FFF2-40B4-BE49-F238E27FC236}">
                    <a16:creationId xmlns:a16="http://schemas.microsoft.com/office/drawing/2014/main" id="{44AEED70-5A0F-4140-85F3-502266D0E5D7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20" descr="빗방울">
              <a:extLst>
                <a:ext uri="{FF2B5EF4-FFF2-40B4-BE49-F238E27FC236}">
                  <a16:creationId xmlns:a16="http://schemas.microsoft.com/office/drawing/2014/main" id="{85B68213-566E-46E6-A565-98EC27961248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35" name="그래픽 20" descr="빗방울">
                <a:extLst>
                  <a:ext uri="{FF2B5EF4-FFF2-40B4-BE49-F238E27FC236}">
                    <a16:creationId xmlns:a16="http://schemas.microsoft.com/office/drawing/2014/main" id="{CD905C91-9E84-4DAB-8AA4-A40AAA92369D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0" descr="빗방울">
                <a:extLst>
                  <a:ext uri="{FF2B5EF4-FFF2-40B4-BE49-F238E27FC236}">
                    <a16:creationId xmlns:a16="http://schemas.microsoft.com/office/drawing/2014/main" id="{F60192BA-8140-4A08-906B-F6C03BF18B0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0" descr="빗방울">
                <a:extLst>
                  <a:ext uri="{FF2B5EF4-FFF2-40B4-BE49-F238E27FC236}">
                    <a16:creationId xmlns:a16="http://schemas.microsoft.com/office/drawing/2014/main" id="{C00B8DFD-D500-484D-A7BC-BE5E3BC5E4FB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C7ADDC1-C5EF-4B3D-920F-DA6B91CE5ECA}"/>
              </a:ext>
            </a:extLst>
          </p:cNvPr>
          <p:cNvSpPr/>
          <p:nvPr/>
        </p:nvSpPr>
        <p:spPr>
          <a:xfrm rot="5400000">
            <a:off x="3609943" y="3506345"/>
            <a:ext cx="415162" cy="35789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B67D4-7094-41F1-8E49-B299D0F5E8A7}"/>
              </a:ext>
            </a:extLst>
          </p:cNvPr>
          <p:cNvSpPr txBox="1"/>
          <p:nvPr/>
        </p:nvSpPr>
        <p:spPr>
          <a:xfrm>
            <a:off x="3952337" y="342368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Right Camera Matrix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084E5-ED7D-46E3-A01D-DEE0F1AD6107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D60B3-7A8D-159E-0D48-EA5C7E5F18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6EB83-00F9-12BA-0ABC-9D5243EC3A5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8" name="그래픽 7" descr="비디오 카메라 윤곽선">
            <a:extLst>
              <a:ext uri="{FF2B5EF4-FFF2-40B4-BE49-F238E27FC236}">
                <a16:creationId xmlns:a16="http://schemas.microsoft.com/office/drawing/2014/main" id="{0622706E-8A2F-5F45-D020-09204A05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2A759A-7C46-C007-2ACB-D05454336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093" y="1626926"/>
            <a:ext cx="5040000" cy="43858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CDCAC6-B55A-4108-B82B-333F2D0A377F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85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C7ADDC1-C5EF-4B3D-920F-DA6B91CE5ECA}"/>
              </a:ext>
            </a:extLst>
          </p:cNvPr>
          <p:cNvSpPr/>
          <p:nvPr/>
        </p:nvSpPr>
        <p:spPr>
          <a:xfrm rot="5400000">
            <a:off x="3609943" y="3506345"/>
            <a:ext cx="415162" cy="35789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B67D4-7094-41F1-8E49-B299D0F5E8A7}"/>
              </a:ext>
            </a:extLst>
          </p:cNvPr>
          <p:cNvSpPr txBox="1"/>
          <p:nvPr/>
        </p:nvSpPr>
        <p:spPr>
          <a:xfrm>
            <a:off x="3929702" y="3423684"/>
            <a:ext cx="294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Stereo Camera Matrix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084E5-ED7D-46E3-A01D-DEE0F1AD6107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D60B3-7A8D-159E-0D48-EA5C7E5F18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6EB83-00F9-12BA-0ABC-9D5243EC3A5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8" name="그래픽 7" descr="비디오 카메라 윤곽선">
            <a:extLst>
              <a:ext uri="{FF2B5EF4-FFF2-40B4-BE49-F238E27FC236}">
                <a16:creationId xmlns:a16="http://schemas.microsoft.com/office/drawing/2014/main" id="{0622706E-8A2F-5F45-D020-09204A05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FD7DFE-F2CF-C190-628A-CA29FF02F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064" y="1167870"/>
            <a:ext cx="4351875" cy="54500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F4437C-84B0-40E4-A4C7-AA31A3CD923A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43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C7ADDC1-C5EF-4B3D-920F-DA6B91CE5ECA}"/>
              </a:ext>
            </a:extLst>
          </p:cNvPr>
          <p:cNvSpPr/>
          <p:nvPr/>
        </p:nvSpPr>
        <p:spPr>
          <a:xfrm rot="5400000">
            <a:off x="3609943" y="3506345"/>
            <a:ext cx="415162" cy="35789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B67D4-7094-41F1-8E49-B299D0F5E8A7}"/>
              </a:ext>
            </a:extLst>
          </p:cNvPr>
          <p:cNvSpPr txBox="1"/>
          <p:nvPr/>
        </p:nvSpPr>
        <p:spPr>
          <a:xfrm>
            <a:off x="3929702" y="3423684"/>
            <a:ext cx="294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Stereo Camera Matrix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084E5-ED7D-46E3-A01D-DEE0F1AD6107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D60B3-7A8D-159E-0D48-EA5C7E5F18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6EB83-00F9-12BA-0ABC-9D5243EC3A5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8" name="그래픽 7" descr="비디오 카메라 윤곽선">
            <a:extLst>
              <a:ext uri="{FF2B5EF4-FFF2-40B4-BE49-F238E27FC236}">
                <a16:creationId xmlns:a16="http://schemas.microsoft.com/office/drawing/2014/main" id="{0622706E-8A2F-5F45-D020-09204A05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E6FAF6-1E9A-01D3-DB61-FCC742C70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865" y="1073952"/>
            <a:ext cx="4376446" cy="5420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4BC0A-CE9E-4443-A909-F3ED37C7141D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C7ADDC1-C5EF-4B3D-920F-DA6B91CE5ECA}"/>
              </a:ext>
            </a:extLst>
          </p:cNvPr>
          <p:cNvSpPr/>
          <p:nvPr/>
        </p:nvSpPr>
        <p:spPr>
          <a:xfrm rot="5400000">
            <a:off x="3609943" y="3506345"/>
            <a:ext cx="415162" cy="35789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B67D4-7094-41F1-8E49-B299D0F5E8A7}"/>
              </a:ext>
            </a:extLst>
          </p:cNvPr>
          <p:cNvSpPr txBox="1"/>
          <p:nvPr/>
        </p:nvSpPr>
        <p:spPr>
          <a:xfrm>
            <a:off x="3929702" y="3423684"/>
            <a:ext cx="294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Stereo Camera Matrix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084E5-ED7D-46E3-A01D-DEE0F1AD6107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D60B3-7A8D-159E-0D48-EA5C7E5F18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6EB83-00F9-12BA-0ABC-9D5243EC3A5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8" name="그래픽 7" descr="비디오 카메라 윤곽선">
            <a:extLst>
              <a:ext uri="{FF2B5EF4-FFF2-40B4-BE49-F238E27FC236}">
                <a16:creationId xmlns:a16="http://schemas.microsoft.com/office/drawing/2014/main" id="{0622706E-8A2F-5F45-D020-09204A05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F6FE7B-FCE6-ECC1-E69F-E7C2FD357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854" y="1769801"/>
            <a:ext cx="4586288" cy="3867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6D637B-9D35-4687-B829-8D49F23771E7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42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BE8275C-F5A8-4D96-BB7B-9E9F2F31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298398"/>
              <a:ext cx="21066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/>
                  </a:solidFill>
                </a:rPr>
                <a:t>Depth Image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BAB27-6763-2CD7-9375-ABEC1FFE32D2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77B0A-A685-552A-A5B1-3142C58D0C54}"/>
              </a:ext>
            </a:extLst>
          </p:cNvPr>
          <p:cNvSpPr txBox="1"/>
          <p:nvPr/>
        </p:nvSpPr>
        <p:spPr>
          <a:xfrm>
            <a:off x="804804" y="196150"/>
            <a:ext cx="1960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Depth Image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pic>
        <p:nvPicPr>
          <p:cNvPr id="3" name="그래픽 2" descr="비디오 카메라 윤곽선">
            <a:extLst>
              <a:ext uri="{FF2B5EF4-FFF2-40B4-BE49-F238E27FC236}">
                <a16:creationId xmlns:a16="http://schemas.microsoft.com/office/drawing/2014/main" id="{4D575F99-C59B-4F39-3D10-5E26E0A2A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A42C06-6008-F5C1-B113-B2AED7787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480" y="4048798"/>
            <a:ext cx="6902606" cy="2201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3C22C5-775E-4CFB-D7C4-3F14A4E6B2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606" y="1361432"/>
            <a:ext cx="3817226" cy="22012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5752D-A469-C75E-FFE9-05534AB03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8418" y="1377925"/>
            <a:ext cx="4049486" cy="21301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7758A3-DFE1-AF4C-30AD-BBAA0C46A352}"/>
              </a:ext>
            </a:extLst>
          </p:cNvPr>
          <p:cNvSpPr txBox="1"/>
          <p:nvPr/>
        </p:nvSpPr>
        <p:spPr>
          <a:xfrm>
            <a:off x="5312229" y="3672115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Left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E2A4F6-BE8D-2FB9-70CC-E25A9A7DA534}"/>
              </a:ext>
            </a:extLst>
          </p:cNvPr>
          <p:cNvSpPr txBox="1"/>
          <p:nvPr/>
        </p:nvSpPr>
        <p:spPr>
          <a:xfrm>
            <a:off x="9526392" y="3638959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Right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0369E-7428-7260-18A9-489CC7F28C90}"/>
              </a:ext>
            </a:extLst>
          </p:cNvPr>
          <p:cNvSpPr txBox="1"/>
          <p:nvPr/>
        </p:nvSpPr>
        <p:spPr>
          <a:xfrm>
            <a:off x="7564832" y="6413217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Depth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7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825500" y="22606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4,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298398"/>
              <a:ext cx="1062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/>
                  </a:solidFill>
                </a:rPr>
                <a:t>To Do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852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5BAB27-6763-2CD7-9375-ABEC1FFE32D2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77B0A-A685-552A-A5B1-3142C58D0C54}"/>
              </a:ext>
            </a:extLst>
          </p:cNvPr>
          <p:cNvSpPr txBox="1"/>
          <p:nvPr/>
        </p:nvSpPr>
        <p:spPr>
          <a:xfrm>
            <a:off x="804804" y="196150"/>
            <a:ext cx="996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To Do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743A384-D743-48E8-9620-E9D946640955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9DD832C-3555-4350-BC35-082A37370705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55E9893-5352-4179-96C7-958D2EBAA4B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FCF88E-CA1D-4F10-B7C2-490EA534275A}"/>
              </a:ext>
            </a:extLst>
          </p:cNvPr>
          <p:cNvSpPr txBox="1"/>
          <p:nvPr/>
        </p:nvSpPr>
        <p:spPr>
          <a:xfrm>
            <a:off x="1028797" y="5232487"/>
            <a:ext cx="2873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Different Focus Calibration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E9AD45-1A18-45F1-AA42-4075B5A82D3F}"/>
              </a:ext>
            </a:extLst>
          </p:cNvPr>
          <p:cNvSpPr txBox="1"/>
          <p:nvPr/>
        </p:nvSpPr>
        <p:spPr>
          <a:xfrm>
            <a:off x="8475011" y="5232487"/>
            <a:ext cx="2695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Real-Time Depth Image</a:t>
            </a: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generation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742A2C-7316-4185-A0F1-EAF8A70C6C4A}"/>
              </a:ext>
            </a:extLst>
          </p:cNvPr>
          <p:cNvSpPr txBox="1"/>
          <p:nvPr/>
        </p:nvSpPr>
        <p:spPr>
          <a:xfrm>
            <a:off x="5012601" y="5232487"/>
            <a:ext cx="2166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Modify Parameters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5" name="그래픽 24" descr="비디오 카메라 윤곽선">
            <a:extLst>
              <a:ext uri="{FF2B5EF4-FFF2-40B4-BE49-F238E27FC236}">
                <a16:creationId xmlns:a16="http://schemas.microsoft.com/office/drawing/2014/main" id="{4771012E-334E-434A-9688-57AE9A54D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8273" y="2966484"/>
            <a:ext cx="914400" cy="914400"/>
          </a:xfrm>
          <a:prstGeom prst="rect">
            <a:avLst/>
          </a:prstGeom>
        </p:spPr>
      </p:pic>
      <p:pic>
        <p:nvPicPr>
          <p:cNvPr id="5" name="그래픽 4" descr="도구">
            <a:extLst>
              <a:ext uri="{FF2B5EF4-FFF2-40B4-BE49-F238E27FC236}">
                <a16:creationId xmlns:a16="http://schemas.microsoft.com/office/drawing/2014/main" id="{C10D04EB-CE1D-48FE-B70D-ABFDDE51A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9" name="그래픽 8" descr="웹 캠">
            <a:extLst>
              <a:ext uri="{FF2B5EF4-FFF2-40B4-BE49-F238E27FC236}">
                <a16:creationId xmlns:a16="http://schemas.microsoft.com/office/drawing/2014/main" id="{D4987CA6-4B61-4D87-84E1-2045CB190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90093" y="2966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66093"/>
            <a:ext cx="3344704" cy="707886"/>
            <a:chOff x="6955273" y="1574802"/>
            <a:chExt cx="3344704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7478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Allied Vision Camera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66114" y="3460049"/>
            <a:ext cx="3190880" cy="707886"/>
            <a:chOff x="6955273" y="1574802"/>
            <a:chExt cx="3190880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5939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Camera Calibration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BC239C-9FC6-4D8A-85F1-2603E375B44A}"/>
              </a:ext>
            </a:extLst>
          </p:cNvPr>
          <p:cNvGrpSpPr/>
          <p:nvPr/>
        </p:nvGrpSpPr>
        <p:grpSpPr>
          <a:xfrm>
            <a:off x="6966114" y="5354005"/>
            <a:ext cx="2418232" cy="707886"/>
            <a:chOff x="6955273" y="1574802"/>
            <a:chExt cx="2418232" cy="7078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B8461C-DF48-476F-8D9C-BA7C3156FD6B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1E2C73-3BD6-4C6C-AB47-6722C533E3F1}"/>
                </a:ext>
              </a:extLst>
            </p:cNvPr>
            <p:cNvSpPr txBox="1"/>
            <p:nvPr/>
          </p:nvSpPr>
          <p:spPr>
            <a:xfrm>
              <a:off x="7552173" y="1667135"/>
              <a:ext cx="18213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/>
                <a:t>Depth Image</a:t>
              </a:r>
              <a:endParaRPr lang="ko-KR" altLang="en-US" sz="2800" spc="-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DAD0E9-BEA3-4026-9989-A0E98AEE9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000" y="22212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32133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/>
                  </a:solidFill>
                </a:rPr>
                <a:t>Allied Vision Camera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04804" y="196150"/>
            <a:ext cx="29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Allied Vision Camera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F3B8A-B5AC-4DD8-99C8-0C918E9249CB}"/>
              </a:ext>
            </a:extLst>
          </p:cNvPr>
          <p:cNvSpPr txBox="1"/>
          <p:nvPr/>
        </p:nvSpPr>
        <p:spPr>
          <a:xfrm>
            <a:off x="1279359" y="5070073"/>
            <a:ext cx="2353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Left</a:t>
            </a: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Focus Length : 6mm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2" name="그래픽 11" descr="비디오 카메라 윤곽선">
            <a:extLst>
              <a:ext uri="{FF2B5EF4-FFF2-40B4-BE49-F238E27FC236}">
                <a16:creationId xmlns:a16="http://schemas.microsoft.com/office/drawing/2014/main" id="{45FB4F11-A6B9-D8CC-A302-3F15192F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918" y="2966484"/>
            <a:ext cx="914400" cy="914400"/>
          </a:xfrm>
          <a:prstGeom prst="rect">
            <a:avLst/>
          </a:prstGeom>
        </p:spPr>
      </p:pic>
      <p:pic>
        <p:nvPicPr>
          <p:cNvPr id="16" name="그래픽 15" descr="비디오 카메라 윤곽선">
            <a:extLst>
              <a:ext uri="{FF2B5EF4-FFF2-40B4-BE49-F238E27FC236}">
                <a16:creationId xmlns:a16="http://schemas.microsoft.com/office/drawing/2014/main" id="{EB5A255E-5380-A8C2-A434-055161C43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0092" y="2966484"/>
            <a:ext cx="914400" cy="914400"/>
          </a:xfrm>
          <a:prstGeom prst="rect">
            <a:avLst/>
          </a:prstGeom>
        </p:spPr>
      </p:pic>
      <p:pic>
        <p:nvPicPr>
          <p:cNvPr id="18" name="그래픽 17" descr="비디오 카메라 윤곽선">
            <a:extLst>
              <a:ext uri="{FF2B5EF4-FFF2-40B4-BE49-F238E27FC236}">
                <a16:creationId xmlns:a16="http://schemas.microsoft.com/office/drawing/2014/main" id="{55727BEB-8B8E-4539-FA3D-61A2A1EF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6648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8187DA-A039-4468-9DA5-D10C27839FA6}"/>
              </a:ext>
            </a:extLst>
          </p:cNvPr>
          <p:cNvSpPr txBox="1"/>
          <p:nvPr/>
        </p:nvSpPr>
        <p:spPr>
          <a:xfrm>
            <a:off x="4839085" y="5070073"/>
            <a:ext cx="2513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Center</a:t>
            </a: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Focus Length : 3.5mm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79EE4-F41A-5065-7761-D9C747C443FB}"/>
              </a:ext>
            </a:extLst>
          </p:cNvPr>
          <p:cNvSpPr txBox="1"/>
          <p:nvPr/>
        </p:nvSpPr>
        <p:spPr>
          <a:xfrm>
            <a:off x="8570527" y="5070073"/>
            <a:ext cx="2353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Right</a:t>
            </a:r>
          </a:p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Focus Length : 6mm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94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04804" y="196150"/>
            <a:ext cx="29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Allied Vision Camera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F3B8A-B5AC-4DD8-99C8-0C918E9249CB}"/>
              </a:ext>
            </a:extLst>
          </p:cNvPr>
          <p:cNvSpPr txBox="1"/>
          <p:nvPr/>
        </p:nvSpPr>
        <p:spPr>
          <a:xfrm>
            <a:off x="1547065" y="5070073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Camara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_Matrix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그래픽 15" descr="비디오 카메라 윤곽선">
            <a:extLst>
              <a:ext uri="{FF2B5EF4-FFF2-40B4-BE49-F238E27FC236}">
                <a16:creationId xmlns:a16="http://schemas.microsoft.com/office/drawing/2014/main" id="{EB5A255E-5380-A8C2-A434-055161C43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0092" y="2966484"/>
            <a:ext cx="914400" cy="914400"/>
          </a:xfrm>
          <a:prstGeom prst="rect">
            <a:avLst/>
          </a:prstGeom>
        </p:spPr>
      </p:pic>
      <p:pic>
        <p:nvPicPr>
          <p:cNvPr id="18" name="그래픽 17" descr="비디오 카메라 윤곽선">
            <a:extLst>
              <a:ext uri="{FF2B5EF4-FFF2-40B4-BE49-F238E27FC236}">
                <a16:creationId xmlns:a16="http://schemas.microsoft.com/office/drawing/2014/main" id="{55727BEB-8B8E-4539-FA3D-61A2A1EF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66484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C8187DA-A039-4468-9DA5-D10C27839FA6}"/>
              </a:ext>
            </a:extLst>
          </p:cNvPr>
          <p:cNvSpPr txBox="1"/>
          <p:nvPr/>
        </p:nvSpPr>
        <p:spPr>
          <a:xfrm>
            <a:off x="4833478" y="5070073"/>
            <a:ext cx="2525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Mono_Camera.launch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79EE4-F41A-5065-7761-D9C747C443FB}"/>
              </a:ext>
            </a:extLst>
          </p:cNvPr>
          <p:cNvSpPr txBox="1"/>
          <p:nvPr/>
        </p:nvSpPr>
        <p:spPr>
          <a:xfrm>
            <a:off x="8509585" y="5070073"/>
            <a:ext cx="247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Stereo </a:t>
            </a:r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Camera.launch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래픽 16" descr="비디오 카메라 윤곽선">
            <a:extLst>
              <a:ext uri="{FF2B5EF4-FFF2-40B4-BE49-F238E27FC236}">
                <a16:creationId xmlns:a16="http://schemas.microsoft.com/office/drawing/2014/main" id="{7CF967A6-7AB2-4538-9261-FBE7379F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921" y="2966484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659AA-9A6E-4F0F-B318-749C0C2187C7}"/>
              </a:ext>
            </a:extLst>
          </p:cNvPr>
          <p:cNvSpPr txBox="1"/>
          <p:nvPr/>
        </p:nvSpPr>
        <p:spPr>
          <a:xfrm>
            <a:off x="760714" y="6069380"/>
            <a:ext cx="104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Source : https://github.com/astuff/avt_vimba_camera/blob/ros1_master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04804" y="196150"/>
            <a:ext cx="29717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Allied Vision Camera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FF3B8A-B5AC-4DD8-99C8-0C918E9249CB}"/>
              </a:ext>
            </a:extLst>
          </p:cNvPr>
          <p:cNvSpPr txBox="1"/>
          <p:nvPr/>
        </p:nvSpPr>
        <p:spPr>
          <a:xfrm>
            <a:off x="1547065" y="5070073"/>
            <a:ext cx="181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Camara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_Matrix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그래픽 16" descr="비디오 카메라 윤곽선">
            <a:extLst>
              <a:ext uri="{FF2B5EF4-FFF2-40B4-BE49-F238E27FC236}">
                <a16:creationId xmlns:a16="http://schemas.microsoft.com/office/drawing/2014/main" id="{7CF967A6-7AB2-4538-9261-FBE7379F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921" y="2966484"/>
            <a:ext cx="914400" cy="914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DF2E71-169D-4DE6-8FBA-AE46A57F3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30" y="1704421"/>
            <a:ext cx="71202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6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9454E4-228A-4D4D-8D06-8EE5478726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429000"/>
              <a:ext cx="30219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bg1"/>
                  </a:solidFill>
                </a:rPr>
                <a:t>Camera Calibration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2085F2-45F9-7C97-9CEC-1C410FEBF6C5}"/>
              </a:ext>
            </a:extLst>
          </p:cNvPr>
          <p:cNvSpPr txBox="1"/>
          <p:nvPr/>
        </p:nvSpPr>
        <p:spPr>
          <a:xfrm>
            <a:off x="2528366" y="4013775"/>
            <a:ext cx="15985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300" dirty="0">
                <a:solidFill>
                  <a:schemeClr val="bg1"/>
                </a:solidFill>
              </a:rPr>
              <a:t>Same Focus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CB25A-35BA-361D-C321-389D6CC54539}"/>
              </a:ext>
            </a:extLst>
          </p:cNvPr>
          <p:cNvSpPr txBox="1"/>
          <p:nvPr/>
        </p:nvSpPr>
        <p:spPr>
          <a:xfrm>
            <a:off x="2351395" y="4490829"/>
            <a:ext cx="17754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spc="-300" dirty="0">
                <a:solidFill>
                  <a:schemeClr val="bg1"/>
                </a:solidFill>
              </a:rPr>
              <a:t>Different Focus</a:t>
            </a:r>
          </a:p>
        </p:txBody>
      </p: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AA8B80-28A8-4748-8DF2-88D0F35D81B7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5CED145-5770-4B6E-B092-2C7634FBB3D9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F37563-5756-45AF-9C1C-3DD456099C17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FD196-9053-45DE-88C8-4BF38083E009}"/>
              </a:ext>
            </a:extLst>
          </p:cNvPr>
          <p:cNvSpPr txBox="1"/>
          <p:nvPr/>
        </p:nvSpPr>
        <p:spPr>
          <a:xfrm>
            <a:off x="1901400" y="5232488"/>
            <a:ext cx="98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Left : 42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F4460-0395-4827-BECE-92A0D68558D3}"/>
              </a:ext>
            </a:extLst>
          </p:cNvPr>
          <p:cNvSpPr txBox="1"/>
          <p:nvPr/>
        </p:nvSpPr>
        <p:spPr>
          <a:xfrm>
            <a:off x="9314615" y="5232488"/>
            <a:ext cx="86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Test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70CE2-0112-4687-3CB7-1E5738981A52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pic>
        <p:nvPicPr>
          <p:cNvPr id="12" name="그래픽 11" descr="이미지 윤곽선">
            <a:extLst>
              <a:ext uri="{FF2B5EF4-FFF2-40B4-BE49-F238E27FC236}">
                <a16:creationId xmlns:a16="http://schemas.microsoft.com/office/drawing/2014/main" id="{C0BA1715-EE48-3959-9BE0-F50A1BBD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088" y="2966484"/>
            <a:ext cx="914400" cy="914400"/>
          </a:xfrm>
          <a:prstGeom prst="rect">
            <a:avLst/>
          </a:prstGeom>
        </p:spPr>
      </p:pic>
      <p:pic>
        <p:nvPicPr>
          <p:cNvPr id="15" name="그래픽 14" descr="이미지 윤곽선">
            <a:extLst>
              <a:ext uri="{FF2B5EF4-FFF2-40B4-BE49-F238E27FC236}">
                <a16:creationId xmlns:a16="http://schemas.microsoft.com/office/drawing/2014/main" id="{CFEA5AC2-A14D-929A-8B69-6488948FB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66484"/>
            <a:ext cx="914400" cy="914400"/>
          </a:xfrm>
          <a:prstGeom prst="rect">
            <a:avLst/>
          </a:prstGeom>
        </p:spPr>
      </p:pic>
      <p:pic>
        <p:nvPicPr>
          <p:cNvPr id="16" name="그래픽 15" descr="이미지 윤곽선">
            <a:extLst>
              <a:ext uri="{FF2B5EF4-FFF2-40B4-BE49-F238E27FC236}">
                <a16:creationId xmlns:a16="http://schemas.microsoft.com/office/drawing/2014/main" id="{B7A6D77D-B7A4-BD63-C280-9CD34313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9618" y="296648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2CC68C-F2A3-75FA-705C-115EE2FBD723}"/>
              </a:ext>
            </a:extLst>
          </p:cNvPr>
          <p:cNvSpPr txBox="1"/>
          <p:nvPr/>
        </p:nvSpPr>
        <p:spPr>
          <a:xfrm>
            <a:off x="5517156" y="523248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Right : 42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0165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C7ADDC1-C5EF-4B3D-920F-DA6B91CE5ECA}"/>
              </a:ext>
            </a:extLst>
          </p:cNvPr>
          <p:cNvSpPr/>
          <p:nvPr/>
        </p:nvSpPr>
        <p:spPr>
          <a:xfrm rot="5400000">
            <a:off x="3609943" y="3506345"/>
            <a:ext cx="415162" cy="357898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인공 지능 단색으로 채워진">
            <a:extLst>
              <a:ext uri="{FF2B5EF4-FFF2-40B4-BE49-F238E27FC236}">
                <a16:creationId xmlns:a16="http://schemas.microsoft.com/office/drawing/2014/main" id="{33CFADB9-95DD-46B1-B4E0-E49872D4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2979" y="2740542"/>
            <a:ext cx="1366284" cy="1366284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92C74895-F211-49E5-A9C7-49E25F5D1D49}"/>
              </a:ext>
            </a:extLst>
          </p:cNvPr>
          <p:cNvSpPr/>
          <p:nvPr/>
        </p:nvSpPr>
        <p:spPr>
          <a:xfrm>
            <a:off x="441964" y="2257348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BB67D4-7094-41F1-8E49-B299D0F5E8A7}"/>
              </a:ext>
            </a:extLst>
          </p:cNvPr>
          <p:cNvSpPr txBox="1"/>
          <p:nvPr/>
        </p:nvSpPr>
        <p:spPr>
          <a:xfrm>
            <a:off x="4098724" y="3423684"/>
            <a:ext cx="260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Left Camera Matrix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084E5-ED7D-46E3-A01D-DEE0F1AD6107}"/>
              </a:ext>
            </a:extLst>
          </p:cNvPr>
          <p:cNvSpPr txBox="1"/>
          <p:nvPr/>
        </p:nvSpPr>
        <p:spPr>
          <a:xfrm>
            <a:off x="843276" y="100446"/>
            <a:ext cx="10823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D60B3-7A8D-159E-0D48-EA5C7E5F1858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6EB83-00F9-12BA-0ABC-9D5243EC3A51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pic>
        <p:nvPicPr>
          <p:cNvPr id="8" name="그래픽 7" descr="비디오 카메라 윤곽선">
            <a:extLst>
              <a:ext uri="{FF2B5EF4-FFF2-40B4-BE49-F238E27FC236}">
                <a16:creationId xmlns:a16="http://schemas.microsoft.com/office/drawing/2014/main" id="{0622706E-8A2F-5F45-D020-09204A05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8424" y="3192426"/>
            <a:ext cx="914400" cy="914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1D005D-EB34-F4EF-2480-D0BB86BB5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958" y="1638373"/>
            <a:ext cx="5040000" cy="4130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7C2276-4566-4801-8FE9-7447BA35447D}"/>
              </a:ext>
            </a:extLst>
          </p:cNvPr>
          <p:cNvSpPr txBox="1"/>
          <p:nvPr/>
        </p:nvSpPr>
        <p:spPr>
          <a:xfrm>
            <a:off x="804804" y="196150"/>
            <a:ext cx="37176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bg1"/>
                </a:solidFill>
              </a:rPr>
              <a:t>Same Camera Calibration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9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194</Words>
  <Application>Microsoft Office PowerPoint</Application>
  <PresentationFormat>와이드스크린</PresentationFormat>
  <Paragraphs>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권기현</cp:lastModifiedBy>
  <cp:revision>52</cp:revision>
  <dcterms:created xsi:type="dcterms:W3CDTF">2021-05-30T11:37:53Z</dcterms:created>
  <dcterms:modified xsi:type="dcterms:W3CDTF">2022-09-28T13:59:50Z</dcterms:modified>
</cp:coreProperties>
</file>